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64" r:id="rId5"/>
    <p:sldId id="263" r:id="rId6"/>
    <p:sldId id="261" r:id="rId7"/>
    <p:sldId id="265" r:id="rId8"/>
    <p:sldId id="260" r:id="rId9"/>
    <p:sldId id="266" r:id="rId10"/>
    <p:sldId id="267" r:id="rId11"/>
    <p:sldId id="269" r:id="rId12"/>
    <p:sldId id="270" r:id="rId13"/>
    <p:sldId id="27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426" autoAdjust="0"/>
  </p:normalViewPr>
  <p:slideViewPr>
    <p:cSldViewPr snapToGrid="0">
      <p:cViewPr varScale="1">
        <p:scale>
          <a:sx n="78" d="100"/>
          <a:sy n="78" d="100"/>
        </p:scale>
        <p:origin x="10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4EFDB-C83E-485D-9B26-47CB5EF6B8B4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D427F-DE4E-40B4-857B-F583C5030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renderings</a:t>
            </a:r>
            <a:r>
              <a:rPr lang="en-US" baseline="0" dirty="0" smtClean="0"/>
              <a:t> of the 3d run. </a:t>
            </a:r>
            <a:r>
              <a:rPr lang="en-US" baseline="0" dirty="0" err="1" smtClean="0"/>
              <a:t>insitu</a:t>
            </a:r>
            <a:r>
              <a:rPr lang="en-US" baseline="0" dirty="0" smtClean="0"/>
              <a:t> rendering is challenging. could look better! but massive data reduction going from problem sized data to 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Maybe! But there are some substantial differences that suggest 3D is important in this application. in 2d beam is narrower and</a:t>
            </a:r>
            <a:r>
              <a:rPr lang="en-US" baseline="0" dirty="0" smtClean="0"/>
              <a:t> nearer the source, you may not be able to do accurate targeting or device design using 2d sims.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06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7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 times from  the 3d run</a:t>
            </a:r>
            <a:r>
              <a:rPr lang="en-US" baseline="0" dirty="0" smtClean="0"/>
              <a:t> of the simulation (big blue) and </a:t>
            </a:r>
            <a:endParaRPr lang="en-US" dirty="0" smtClean="0"/>
          </a:p>
          <a:p>
            <a:r>
              <a:rPr lang="en-US" dirty="0" smtClean="0"/>
              <a:t>12 histograms, 18 projections, </a:t>
            </a:r>
            <a:r>
              <a:rPr lang="en-US" dirty="0" smtClean="0"/>
              <a:t>renderings of </a:t>
            </a:r>
            <a:r>
              <a:rPr lang="en-US" dirty="0" smtClean="0"/>
              <a:t>2 fields (den and </a:t>
            </a:r>
            <a:r>
              <a:rPr lang="en-US" dirty="0" err="1" smtClean="0"/>
              <a:t>ke</a:t>
            </a:r>
            <a:r>
              <a:rPr lang="en-US" dirty="0" smtClean="0"/>
              <a:t>) 20 </a:t>
            </a:r>
            <a:r>
              <a:rPr lang="en-US" baseline="0" dirty="0" err="1" smtClean="0"/>
              <a:t>iso</a:t>
            </a:r>
            <a:r>
              <a:rPr lang="en-US" baseline="0" dirty="0" smtClean="0"/>
              <a:t>-surface values with an alpha ramp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figure on the right is zoom in of fig on </a:t>
            </a:r>
            <a:r>
              <a:rPr lang="en-US" baseline="0" dirty="0" err="1" smtClean="0"/>
              <a:t>lerft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insitu</a:t>
            </a:r>
            <a:r>
              <a:rPr lang="en-US" baseline="0" dirty="0" smtClean="0"/>
              <a:t> is not free but not so bad relative to the sim either.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getting rendering to that point was a ton of 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55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 times from  the 3d run</a:t>
            </a:r>
            <a:r>
              <a:rPr lang="en-US" baseline="0" dirty="0" smtClean="0"/>
              <a:t> of the simulation (big blue) and </a:t>
            </a:r>
            <a:endParaRPr lang="en-US" dirty="0" smtClean="0"/>
          </a:p>
          <a:p>
            <a:r>
              <a:rPr lang="en-US" dirty="0" smtClean="0"/>
              <a:t>12 histograms, </a:t>
            </a:r>
          </a:p>
          <a:p>
            <a:r>
              <a:rPr lang="en-US" dirty="0" smtClean="0"/>
              <a:t>18 projections</a:t>
            </a:r>
          </a:p>
          <a:p>
            <a:r>
              <a:rPr lang="en-US" dirty="0" smtClean="0"/>
              <a:t>renderings of </a:t>
            </a:r>
            <a:r>
              <a:rPr lang="en-US" dirty="0" smtClean="0"/>
              <a:t>2 fields (den and </a:t>
            </a:r>
            <a:r>
              <a:rPr lang="en-US" dirty="0" err="1" smtClean="0"/>
              <a:t>ke</a:t>
            </a:r>
            <a:r>
              <a:rPr lang="en-US" dirty="0" smtClean="0"/>
              <a:t>) 20 </a:t>
            </a:r>
            <a:r>
              <a:rPr lang="en-US" baseline="0" dirty="0" err="1" smtClean="0"/>
              <a:t>iso</a:t>
            </a:r>
            <a:r>
              <a:rPr lang="en-US" baseline="0" dirty="0" smtClean="0"/>
              <a:t>-surface values with an alpha ramp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amount of the projections increases because its easier for </a:t>
            </a:r>
            <a:r>
              <a:rPr lang="en-US" baseline="0" dirty="0" err="1" smtClean="0"/>
              <a:t>zlib</a:t>
            </a:r>
            <a:r>
              <a:rPr lang="en-US" baseline="0" dirty="0" smtClean="0"/>
              <a:t> to compress early in the sim, particles are concentrated in the sheet, the rest of domain is empty.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5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some research techniques to alleviate some of this, nothing in production.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83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mostly</a:t>
            </a:r>
            <a:r>
              <a:rPr lang="en-US" baseline="0" dirty="0" smtClean="0"/>
              <a:t> target transparent rendering.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1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6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2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3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0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1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0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CC12C-8206-48A2-88DC-B72BE49F9805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6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wmv"/><Relationship Id="rId7" Type="http://schemas.openxmlformats.org/officeDocument/2006/relationships/image" Target="../media/image2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In situ Visualization and Analysis of Ion Accelerator Simulations using Warp and </a:t>
            </a:r>
            <a:r>
              <a:rPr lang="en-US" i="1" dirty="0" err="1"/>
              <a:t>VisIt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2141" y="3602038"/>
            <a:ext cx="5947718" cy="1655762"/>
          </a:xfrm>
        </p:spPr>
        <p:txBody>
          <a:bodyPr>
            <a:normAutofit/>
          </a:bodyPr>
          <a:lstStyle/>
          <a:p>
            <a:r>
              <a:rPr lang="en-US" i="1" dirty="0" smtClean="0"/>
              <a:t>O. </a:t>
            </a:r>
            <a:r>
              <a:rPr lang="en-US" i="1" dirty="0" err="1" smtClean="0"/>
              <a:t>Rubel</a:t>
            </a:r>
            <a:r>
              <a:rPr lang="en-US" i="1" dirty="0" smtClean="0"/>
              <a:t>, B. Loring, J. </a:t>
            </a:r>
            <a:r>
              <a:rPr lang="en-US" i="1" dirty="0" err="1"/>
              <a:t>Vay</a:t>
            </a:r>
            <a:r>
              <a:rPr lang="en-US" i="1" dirty="0"/>
              <a:t>, </a:t>
            </a:r>
            <a:r>
              <a:rPr lang="en-US" i="1" dirty="0" smtClean="0"/>
              <a:t>D. </a:t>
            </a:r>
            <a:r>
              <a:rPr lang="en-US" i="1" dirty="0"/>
              <a:t>P. Grote, </a:t>
            </a:r>
            <a:r>
              <a:rPr lang="en-US" i="1" dirty="0" smtClean="0"/>
              <a:t>R. </a:t>
            </a:r>
            <a:r>
              <a:rPr lang="en-US" i="1" dirty="0" err="1" smtClean="0"/>
              <a:t>Lehe</a:t>
            </a:r>
            <a:r>
              <a:rPr lang="en-US" i="1" dirty="0" smtClean="0"/>
              <a:t>, S. </a:t>
            </a:r>
            <a:r>
              <a:rPr lang="en-US" i="1" dirty="0"/>
              <a:t>Bulanov, </a:t>
            </a:r>
            <a:r>
              <a:rPr lang="en-US" i="1" dirty="0" smtClean="0"/>
              <a:t>H. </a:t>
            </a:r>
            <a:r>
              <a:rPr lang="en-US" i="1" dirty="0" err="1" smtClean="0"/>
              <a:t>Vincenti</a:t>
            </a:r>
            <a:r>
              <a:rPr lang="en-US" i="1" dirty="0" smtClean="0"/>
              <a:t>, W. Bethel</a:t>
            </a:r>
            <a:endParaRPr lang="en-US" i="1" dirty="0"/>
          </a:p>
          <a:p>
            <a:r>
              <a:rPr lang="en-US" i="1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I/O?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2" y="1767986"/>
            <a:ext cx="5183631" cy="3887724"/>
          </a:xfr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72462"/>
              </p:ext>
            </p:extLst>
          </p:nvPr>
        </p:nvGraphicFramePr>
        <p:xfrm>
          <a:off x="5780815" y="1743263"/>
          <a:ext cx="404280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031"/>
                <a:gridCol w="2520778"/>
              </a:tblGrid>
              <a:tr h="361754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Actually written</a:t>
                      </a:r>
                      <a:r>
                        <a:rPr lang="en-US" baseline="0" dirty="0" smtClean="0"/>
                        <a:t> to disk</a:t>
                      </a:r>
                      <a:endParaRPr lang="en-US" dirty="0"/>
                    </a:p>
                  </a:txBody>
                  <a:tcPr/>
                </a:tc>
              </a:tr>
              <a:tr h="361754">
                <a:tc>
                  <a:txBody>
                    <a:bodyPr/>
                    <a:lstStyle/>
                    <a:p>
                      <a:r>
                        <a:rPr lang="en-US" dirty="0" smtClean="0"/>
                        <a:t>histograms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4.48984 MB</a:t>
                      </a:r>
                    </a:p>
                  </a:txBody>
                  <a:tcPr/>
                </a:tc>
              </a:tr>
              <a:tr h="361754">
                <a:tc>
                  <a:txBody>
                    <a:bodyPr/>
                    <a:lstStyle/>
                    <a:p>
                      <a:r>
                        <a:rPr lang="en-US" dirty="0" smtClean="0"/>
                        <a:t>projections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795.969 MB</a:t>
                      </a:r>
                    </a:p>
                  </a:txBody>
                  <a:tcPr/>
                </a:tc>
              </a:tr>
              <a:tr h="3617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iso</a:t>
                      </a:r>
                      <a:r>
                        <a:rPr lang="en-US" dirty="0" smtClean="0"/>
                        <a:t>-surface</a:t>
                      </a:r>
                      <a:r>
                        <a:rPr lang="en-US" baseline="0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40.7662 MB</a:t>
                      </a:r>
                    </a:p>
                  </a:txBody>
                  <a:tcPr/>
                </a:tc>
              </a:tr>
              <a:tr h="361754"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3484 b</a:t>
                      </a:r>
                    </a:p>
                  </a:txBody>
                  <a:tcPr/>
                </a:tc>
              </a:tr>
              <a:tr h="36175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841.228 MB 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19369" y="4071944"/>
            <a:ext cx="6734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To do this post process we would have written </a:t>
            </a:r>
            <a:r>
              <a:rPr lang="en-US" sz="2200" b="1" dirty="0" smtClean="0"/>
              <a:t>3.2 TB </a:t>
            </a:r>
            <a:r>
              <a:rPr lang="en-US" sz="2200" dirty="0" smtClean="0"/>
              <a:t>to disk to capture the </a:t>
            </a:r>
            <a:r>
              <a:rPr lang="en-US" sz="2200" b="1" dirty="0" smtClean="0"/>
              <a:t>minimum</a:t>
            </a:r>
            <a:r>
              <a:rPr lang="en-US" sz="2200" dirty="0" smtClean="0"/>
              <a:t> amount of data to do the same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/>
              <a:t>Insitu</a:t>
            </a:r>
            <a:r>
              <a:rPr lang="en-US" sz="2200" dirty="0" smtClean="0"/>
              <a:t> bought us a </a:t>
            </a:r>
            <a:r>
              <a:rPr lang="en-US" sz="2200" b="1" dirty="0" smtClean="0"/>
              <a:t>4033 </a:t>
            </a:r>
            <a:r>
              <a:rPr lang="en-US" sz="2200" dirty="0"/>
              <a:t>times </a:t>
            </a:r>
            <a:r>
              <a:rPr lang="en-US" sz="2200" dirty="0" smtClean="0"/>
              <a:t>reduction in I/O.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930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performance is </a:t>
            </a:r>
            <a:r>
              <a:rPr lang="en-US" dirty="0" smtClean="0"/>
              <a:t>critical </a:t>
            </a:r>
            <a:r>
              <a:rPr lang="en-US" dirty="0" err="1" smtClean="0"/>
              <a:t>insitu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Rendering is challenging </a:t>
            </a:r>
            <a:r>
              <a:rPr lang="en-US" dirty="0" err="1" smtClean="0"/>
              <a:t>insitu</a:t>
            </a:r>
            <a:r>
              <a:rPr lang="en-US" dirty="0" smtClean="0"/>
              <a:t>! Many parameters to fine tune to get a nice looking(usable) result.</a:t>
            </a:r>
          </a:p>
          <a:p>
            <a:pPr lvl="1"/>
            <a:r>
              <a:rPr lang="en-US" dirty="0" smtClean="0"/>
              <a:t>it’s hard to fine tune rendering in advance</a:t>
            </a:r>
          </a:p>
          <a:p>
            <a:pPr lvl="1"/>
            <a:r>
              <a:rPr lang="en-US" dirty="0" smtClean="0"/>
              <a:t>you are essentially working blind</a:t>
            </a:r>
          </a:p>
          <a:p>
            <a:r>
              <a:rPr lang="en-US" dirty="0" smtClean="0"/>
              <a:t>Rendering has some of the biggest opportunity for data reduction while capturing 3D nature of the data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With </a:t>
            </a:r>
            <a:r>
              <a:rPr lang="en-US" dirty="0" err="1" smtClean="0"/>
              <a:t>insitu</a:t>
            </a:r>
            <a:r>
              <a:rPr lang="en-US" dirty="0" smtClean="0"/>
              <a:t> rendering you may need to render more </a:t>
            </a:r>
            <a:r>
              <a:rPr lang="en-US" dirty="0"/>
              <a:t>to ensure you get </a:t>
            </a:r>
            <a:r>
              <a:rPr lang="en-US" dirty="0" smtClean="0"/>
              <a:t>the result</a:t>
            </a:r>
          </a:p>
          <a:p>
            <a:pPr lvl="1"/>
            <a:r>
              <a:rPr lang="en-US" dirty="0" smtClean="0"/>
              <a:t>need to look at more fields</a:t>
            </a:r>
          </a:p>
          <a:p>
            <a:pPr lvl="1"/>
            <a:r>
              <a:rPr lang="en-US" dirty="0" smtClean="0"/>
              <a:t>maybe from different angles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9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improvements for </a:t>
            </a:r>
            <a:r>
              <a:rPr lang="en-US" dirty="0" err="1" smtClean="0"/>
              <a:t>VisIt</a:t>
            </a:r>
            <a:r>
              <a:rPr lang="en-US" dirty="0" smtClean="0"/>
              <a:t> &amp; </a:t>
            </a:r>
            <a:r>
              <a:rPr lang="en-US" dirty="0" err="1" smtClean="0"/>
              <a:t>libsim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 compositing capability, and improved depth compositing</a:t>
            </a:r>
          </a:p>
          <a:p>
            <a:pPr lvl="1"/>
            <a:r>
              <a:rPr lang="en-US" dirty="0" smtClean="0"/>
              <a:t>SIMD </a:t>
            </a:r>
            <a:r>
              <a:rPr lang="en-US" dirty="0"/>
              <a:t>vectorization, </a:t>
            </a:r>
            <a:r>
              <a:rPr lang="en-US" dirty="0" smtClean="0"/>
              <a:t>threads overlap </a:t>
            </a:r>
            <a:r>
              <a:rPr lang="en-US" dirty="0" err="1" smtClean="0"/>
              <a:t>comm</a:t>
            </a:r>
            <a:r>
              <a:rPr lang="en-US" dirty="0" smtClean="0"/>
              <a:t> and composite</a:t>
            </a:r>
          </a:p>
          <a:p>
            <a:r>
              <a:rPr lang="en-US" dirty="0" smtClean="0"/>
              <a:t>Ordered compositing optimization, eliminates the need for global redistribution of data. lets you render in place.</a:t>
            </a:r>
          </a:p>
          <a:p>
            <a:r>
              <a:rPr lang="en-US" dirty="0" smtClean="0"/>
              <a:t>Optimized camera order depth sort in VTK</a:t>
            </a:r>
          </a:p>
          <a:p>
            <a:pPr lvl="1"/>
            <a:r>
              <a:rPr lang="en-US" dirty="0" smtClean="0"/>
              <a:t>transform </a:t>
            </a:r>
            <a:r>
              <a:rPr lang="en-US" dirty="0" err="1" smtClean="0"/>
              <a:t>qsort</a:t>
            </a:r>
            <a:r>
              <a:rPr lang="en-US" dirty="0" smtClean="0"/>
              <a:t> to </a:t>
            </a:r>
            <a:r>
              <a:rPr lang="en-US" dirty="0" err="1" smtClean="0"/>
              <a:t>std</a:t>
            </a:r>
            <a:r>
              <a:rPr lang="en-US" dirty="0" smtClean="0"/>
              <a:t>::sort lets comparisons be </a:t>
            </a:r>
            <a:r>
              <a:rPr lang="en-US" dirty="0" err="1" smtClean="0"/>
              <a:t>inlined</a:t>
            </a:r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GetCellPoints</a:t>
            </a:r>
            <a:r>
              <a:rPr lang="en-US" dirty="0" smtClean="0"/>
              <a:t> instead of </a:t>
            </a:r>
            <a:r>
              <a:rPr lang="en-US" dirty="0" err="1" smtClean="0"/>
              <a:t>GetCell</a:t>
            </a:r>
            <a:r>
              <a:rPr lang="en-US" dirty="0" smtClean="0"/>
              <a:t>. minimal overhead to compute cell depth, and eliminates calls through VTK’s virtual API</a:t>
            </a:r>
          </a:p>
          <a:p>
            <a:pPr lvl="1"/>
            <a:r>
              <a:rPr lang="en-US" dirty="0" smtClean="0"/>
              <a:t>SIMD vectorization, </a:t>
            </a:r>
            <a:r>
              <a:rPr lang="en-US" dirty="0" err="1" smtClean="0"/>
              <a:t>templatization</a:t>
            </a:r>
            <a:endParaRPr lang="en-US" dirty="0" smtClean="0"/>
          </a:p>
          <a:p>
            <a:pPr lvl="1"/>
            <a:endParaRPr lang="en-US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94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9" t="11184" r="4603" b="7259"/>
          <a:stretch/>
        </p:blipFill>
        <p:spPr>
          <a:xfrm>
            <a:off x="5041557" y="2143017"/>
            <a:ext cx="6413304" cy="3507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</a:t>
            </a:r>
            <a:r>
              <a:rPr lang="en-US" dirty="0" err="1" smtClean="0"/>
              <a:t>improvment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97627" cy="4142689"/>
          </a:xfrm>
        </p:spPr>
        <p:txBody>
          <a:bodyPr/>
          <a:lstStyle/>
          <a:p>
            <a:r>
              <a:rPr lang="en-US" dirty="0" smtClean="0"/>
              <a:t>2000^2 x 800 plasma dataset</a:t>
            </a:r>
          </a:p>
          <a:p>
            <a:r>
              <a:rPr lang="en-US" dirty="0" smtClean="0"/>
              <a:t>512 cores on Edison</a:t>
            </a:r>
          </a:p>
          <a:p>
            <a:r>
              <a:rPr lang="en-US" dirty="0" smtClean="0"/>
              <a:t>3 opaque slices</a:t>
            </a:r>
          </a:p>
          <a:p>
            <a:r>
              <a:rPr lang="en-US" dirty="0" smtClean="0"/>
              <a:t>20 transparent </a:t>
            </a:r>
            <a:r>
              <a:rPr lang="en-US" dirty="0" err="1" smtClean="0"/>
              <a:t>iso</a:t>
            </a:r>
            <a:r>
              <a:rPr lang="en-US" dirty="0" smtClean="0"/>
              <a:t>-surfaces</a:t>
            </a:r>
          </a:p>
          <a:p>
            <a:r>
              <a:rPr lang="en-US" dirty="0" smtClean="0"/>
              <a:t>data is rotated in ½ </a:t>
            </a:r>
            <a:r>
              <a:rPr lang="en-US" dirty="0" err="1" smtClean="0"/>
              <a:t>deg</a:t>
            </a:r>
            <a:r>
              <a:rPr lang="en-US" dirty="0" smtClean="0"/>
              <a:t> increments</a:t>
            </a:r>
          </a:p>
          <a:p>
            <a:r>
              <a:rPr lang="en-US" dirty="0"/>
              <a:t>average time over 20 frames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476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08" y="2175561"/>
            <a:ext cx="3502167" cy="284128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20" y="2175561"/>
            <a:ext cx="4342346" cy="284574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6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WarpIV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517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state of the art </a:t>
            </a:r>
            <a:r>
              <a:rPr lang="en-US" dirty="0" err="1" smtClean="0"/>
              <a:t>insitu</a:t>
            </a:r>
            <a:r>
              <a:rPr lang="en-US" dirty="0" smtClean="0"/>
              <a:t> vis and analysis application</a:t>
            </a:r>
          </a:p>
          <a:p>
            <a:r>
              <a:rPr lang="en-US" dirty="0" smtClean="0"/>
              <a:t>couples Warp laser plasma simulation to </a:t>
            </a:r>
            <a:r>
              <a:rPr lang="en-US" dirty="0" err="1" smtClean="0"/>
              <a:t>insitu</a:t>
            </a:r>
            <a:r>
              <a:rPr lang="en-US" dirty="0" smtClean="0"/>
              <a:t> </a:t>
            </a:r>
            <a:r>
              <a:rPr lang="en-US" dirty="0" smtClean="0"/>
              <a:t>visualization tools</a:t>
            </a:r>
            <a:endParaRPr lang="en-US" dirty="0" smtClean="0"/>
          </a:p>
          <a:p>
            <a:r>
              <a:rPr lang="en-US" dirty="0" smtClean="0"/>
              <a:t>provides optimized i/o and analysis</a:t>
            </a:r>
          </a:p>
          <a:p>
            <a:r>
              <a:rPr lang="en-US" dirty="0" smtClean="0"/>
              <a:t>provides domain specific functionality, </a:t>
            </a:r>
            <a:r>
              <a:rPr lang="en-US" dirty="0" err="1" smtClean="0"/>
              <a:t>eg</a:t>
            </a:r>
            <a:r>
              <a:rPr lang="en-US" dirty="0" smtClean="0"/>
              <a:t>. filters, Yee cell support</a:t>
            </a:r>
          </a:p>
          <a:p>
            <a:r>
              <a:rPr lang="en-US" dirty="0" smtClean="0"/>
              <a:t>written in a mix of Python and </a:t>
            </a:r>
            <a:r>
              <a:rPr lang="en-US" dirty="0"/>
              <a:t>C</a:t>
            </a:r>
            <a:r>
              <a:rPr lang="en-US" dirty="0" smtClean="0"/>
              <a:t>++. User only sees the Python side.</a:t>
            </a:r>
          </a:p>
          <a:p>
            <a:r>
              <a:rPr lang="en-US" dirty="0" smtClean="0"/>
              <a:t>provides a  structured/uniform interface to Warp, includes a number of example.</a:t>
            </a:r>
          </a:p>
          <a:p>
            <a:r>
              <a:rPr lang="en-US" dirty="0" smtClean="0"/>
              <a:t>can be used “live” or in batch</a:t>
            </a:r>
          </a:p>
          <a:p>
            <a:r>
              <a:rPr lang="en-US" dirty="0" smtClean="0"/>
              <a:t>runs on any system from laptop to Cray </a:t>
            </a:r>
            <a:r>
              <a:rPr lang="en-US" dirty="0" err="1" smtClean="0"/>
              <a:t>SuperComputer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4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898" y="1762136"/>
            <a:ext cx="5279314" cy="3237029"/>
            <a:chOff x="22097999" y="8067522"/>
            <a:chExt cx="10515601" cy="6024443"/>
          </a:xfrm>
        </p:grpSpPr>
        <p:sp>
          <p:nvSpPr>
            <p:cNvPr id="5" name="Cube 4"/>
            <p:cNvSpPr/>
            <p:nvPr/>
          </p:nvSpPr>
          <p:spPr>
            <a:xfrm>
              <a:off x="22402800" y="8225558"/>
              <a:ext cx="1196102" cy="5490442"/>
            </a:xfrm>
            <a:prstGeom prst="cube">
              <a:avLst>
                <a:gd name="adj" fmla="val 80257"/>
              </a:avLst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2871466" y="10196607"/>
              <a:ext cx="511241" cy="2143995"/>
            </a:xfrm>
            <a:prstGeom prst="ellipse">
              <a:avLst/>
            </a:prstGeom>
            <a:solidFill>
              <a:srgbClr val="C9E9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7" name="Straight Connector 6"/>
            <p:cNvCxnSpPr>
              <a:stCxn id="6" idx="0"/>
            </p:cNvCxnSpPr>
            <p:nvPr/>
          </p:nvCxnSpPr>
          <p:spPr>
            <a:xfrm rot="5400000" flipH="1" flipV="1">
              <a:off x="24422960" y="8900722"/>
              <a:ext cx="3722" cy="2591772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" name="Straight Connector 7"/>
            <p:cNvCxnSpPr/>
            <p:nvPr/>
          </p:nvCxnSpPr>
          <p:spPr>
            <a:xfrm rot="5400000" flipH="1" flipV="1">
              <a:off x="24494692" y="11031962"/>
              <a:ext cx="3722" cy="2591772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9" name="Group 16"/>
            <p:cNvGrpSpPr/>
            <p:nvPr/>
          </p:nvGrpSpPr>
          <p:grpSpPr>
            <a:xfrm>
              <a:off x="22871434" y="10201010"/>
              <a:ext cx="3273414" cy="2139591"/>
              <a:chOff x="4476193" y="1691540"/>
              <a:chExt cx="1025211" cy="13691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936647" y="1691540"/>
                <a:ext cx="111603" cy="1369160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048250" y="1748128"/>
                <a:ext cx="111603" cy="123444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825044" y="1748128"/>
                <a:ext cx="111603" cy="123444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159853" y="1900528"/>
                <a:ext cx="111603" cy="1005840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710488" y="1900528"/>
                <a:ext cx="111603" cy="1005840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280503" y="1983078"/>
                <a:ext cx="111603" cy="82296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87796" y="1983078"/>
                <a:ext cx="111603" cy="82296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389801" y="2148178"/>
                <a:ext cx="111603" cy="457200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476193" y="2148178"/>
                <a:ext cx="111603" cy="457200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0" name="Straight Arrow Connector 9"/>
            <p:cNvCxnSpPr/>
            <p:nvPr/>
          </p:nvCxnSpPr>
          <p:spPr>
            <a:xfrm flipV="1">
              <a:off x="27672778" y="9044829"/>
              <a:ext cx="1868547" cy="694939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Arrow Connector 10"/>
            <p:cNvCxnSpPr/>
            <p:nvPr/>
          </p:nvCxnSpPr>
          <p:spPr>
            <a:xfrm flipV="1">
              <a:off x="29274389" y="10178177"/>
              <a:ext cx="2685704" cy="428253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" name="Straight Arrow Connector 11"/>
            <p:cNvCxnSpPr/>
            <p:nvPr/>
          </p:nvCxnSpPr>
          <p:spPr>
            <a:xfrm flipV="1">
              <a:off x="28438979" y="9392087"/>
              <a:ext cx="2798680" cy="686821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" name="Straight Arrow Connector 12"/>
            <p:cNvCxnSpPr/>
            <p:nvPr/>
          </p:nvCxnSpPr>
          <p:spPr>
            <a:xfrm flipV="1">
              <a:off x="29274389" y="11277598"/>
              <a:ext cx="3339211" cy="21051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4" name="Straight Arrow Connector 13"/>
            <p:cNvCxnSpPr/>
            <p:nvPr/>
          </p:nvCxnSpPr>
          <p:spPr>
            <a:xfrm>
              <a:off x="29148166" y="11815317"/>
              <a:ext cx="2685704" cy="374083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5" name="Straight Arrow Connector 14"/>
            <p:cNvCxnSpPr/>
            <p:nvPr/>
          </p:nvCxnSpPr>
          <p:spPr>
            <a:xfrm>
              <a:off x="28438979" y="12189399"/>
              <a:ext cx="2798680" cy="594962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6" name="Straight Arrow Connector 15"/>
            <p:cNvCxnSpPr/>
            <p:nvPr/>
          </p:nvCxnSpPr>
          <p:spPr>
            <a:xfrm>
              <a:off x="28051881" y="12518626"/>
              <a:ext cx="1222514" cy="265746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rcRect l="50000"/>
            <a:stretch>
              <a:fillRect/>
            </a:stretch>
          </p:blipFill>
          <p:spPr>
            <a:xfrm>
              <a:off x="27638172" y="9776695"/>
              <a:ext cx="1601612" cy="278700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7691396" y="8153398"/>
              <a:ext cx="4268698" cy="95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cs typeface="Arial"/>
                </a:rPr>
                <a:t>Electrons, expelled from the focal spot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9" name="Chord 18"/>
            <p:cNvSpPr/>
            <p:nvPr/>
          </p:nvSpPr>
          <p:spPr>
            <a:xfrm rot="10800000">
              <a:off x="26691150" y="9920766"/>
              <a:ext cx="1886522" cy="2432902"/>
            </a:xfrm>
            <a:prstGeom prst="chord">
              <a:avLst>
                <a:gd name="adj1" fmla="val 5357018"/>
                <a:gd name="adj2" fmla="val 19142424"/>
              </a:avLst>
            </a:prstGeom>
            <a:solidFill>
              <a:srgbClr val="C9E9FF"/>
            </a:solidFill>
            <a:ln w="9525" cap="flat" cmpd="sng" algn="ctr">
              <a:solidFill>
                <a:srgbClr val="C9E9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duotone>
                <a:srgbClr val="F79646">
                  <a:shade val="45000"/>
                  <a:satMod val="135000"/>
                </a:srgbClr>
                <a:prstClr val="white"/>
              </a:duotone>
            </a:blip>
            <a:srcRect l="50000"/>
            <a:stretch>
              <a:fillRect/>
            </a:stretch>
          </p:blipFill>
          <p:spPr>
            <a:xfrm>
              <a:off x="26247339" y="9976763"/>
              <a:ext cx="1938959" cy="2318297"/>
            </a:xfrm>
            <a:prstGeom prst="rect">
              <a:avLst/>
            </a:prstGeom>
          </p:spPr>
        </p:pic>
        <p:sp>
          <p:nvSpPr>
            <p:cNvPr id="21" name="Chord 20"/>
            <p:cNvSpPr/>
            <p:nvPr/>
          </p:nvSpPr>
          <p:spPr>
            <a:xfrm rot="10800000">
              <a:off x="25322932" y="9929744"/>
              <a:ext cx="1886522" cy="2432902"/>
            </a:xfrm>
            <a:prstGeom prst="chord">
              <a:avLst>
                <a:gd name="adj1" fmla="val 5357018"/>
                <a:gd name="adj2" fmla="val 16200000"/>
              </a:avLst>
            </a:prstGeom>
            <a:solidFill>
              <a:srgbClr val="C9E9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duotone>
                <a:srgbClr val="C0504D">
                  <a:shade val="45000"/>
                  <a:satMod val="135000"/>
                </a:srgbClr>
                <a:prstClr val="white"/>
              </a:duotone>
            </a:blip>
            <a:srcRect l="50000"/>
            <a:stretch>
              <a:fillRect/>
            </a:stretch>
          </p:blipFill>
          <p:spPr>
            <a:xfrm>
              <a:off x="25822267" y="9857595"/>
              <a:ext cx="1221785" cy="2525961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283978" y="12737017"/>
              <a:ext cx="5600655" cy="1354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Arial"/>
                  <a:cs typeface="Arial"/>
                </a:rPr>
                <a:t>Protons, accelerated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Arial"/>
                  <a:cs typeface="Arial"/>
                </a:rPr>
                <a:t>by the moving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Arial"/>
                  <a:cs typeface="Arial"/>
                </a:rPr>
                <a:t>charge separation field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499770" y="8067522"/>
              <a:ext cx="4107281" cy="1750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</a:rPr>
                <a:t>Heavy ions,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</a:rPr>
                <a:t>accelerated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</a:rPr>
                <a:t>by the light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</a:rPr>
                <a:t>pressure 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545800" y="12536424"/>
              <a:ext cx="2133600" cy="485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gradFill flip="none" rotWithShape="1">
                    <a:gsLst>
                      <a:gs pos="0">
                        <a:srgbClr val="3366FF"/>
                      </a:gs>
                      <a:gs pos="100000">
                        <a:srgbClr val="FF0000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Arial"/>
                  <a:cs typeface="Arial"/>
                </a:rPr>
                <a:t>Laser Pulse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3366FF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097999" y="13411200"/>
              <a:ext cx="2133600" cy="485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73B1"/>
                  </a:solidFill>
                  <a:effectLst/>
                  <a:uLnTx/>
                  <a:uFillTx/>
                  <a:latin typeface="Arial"/>
                  <a:cs typeface="Arial"/>
                </a:rPr>
                <a:t>Foil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073B1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654544" y="5075969"/>
            <a:ext cx="5329418" cy="133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simple idea: use a laser to create a plasma. charge separation accelerates ionized hydrogen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Emerging Science: Ion beam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2869" y="1561415"/>
            <a:ext cx="5406772" cy="4281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can </a:t>
            </a:r>
            <a:r>
              <a:rPr lang="en-US" dirty="0" smtClean="0"/>
              <a:t>be used in many applications!</a:t>
            </a:r>
          </a:p>
          <a:p>
            <a:pPr lvl="1"/>
            <a:r>
              <a:rPr lang="en-US" dirty="0" smtClean="0"/>
              <a:t>including cancer therapy</a:t>
            </a:r>
          </a:p>
          <a:p>
            <a:r>
              <a:rPr lang="en-US" dirty="0" smtClean="0"/>
              <a:t>potential </a:t>
            </a:r>
            <a:r>
              <a:rPr lang="en-US" dirty="0"/>
              <a:t>advantages cancer </a:t>
            </a:r>
            <a:r>
              <a:rPr lang="en-US" dirty="0" smtClean="0"/>
              <a:t>therapy</a:t>
            </a:r>
            <a:endParaRPr lang="en-US" dirty="0" smtClean="0"/>
          </a:p>
          <a:p>
            <a:pPr lvl="1"/>
            <a:r>
              <a:rPr lang="en-US" dirty="0" smtClean="0"/>
              <a:t>precise </a:t>
            </a:r>
            <a:r>
              <a:rPr lang="en-US" dirty="0" smtClean="0"/>
              <a:t>control over depth at which energy is deposited results in less tissue damage</a:t>
            </a:r>
          </a:p>
          <a:p>
            <a:pPr lvl="1"/>
            <a:r>
              <a:rPr lang="en-US" dirty="0" smtClean="0"/>
              <a:t>relatively compact and cheap </a:t>
            </a:r>
            <a:endParaRPr lang="en-US" dirty="0"/>
          </a:p>
          <a:p>
            <a:r>
              <a:rPr lang="en-US" dirty="0"/>
              <a:t>An active area of research, simulations are used to develop and prove theory and </a:t>
            </a:r>
            <a:r>
              <a:rPr lang="en-US" dirty="0" smtClean="0"/>
              <a:t> will eventually </a:t>
            </a:r>
            <a:r>
              <a:rPr lang="en-US" dirty="0"/>
              <a:t>model experimental </a:t>
            </a:r>
            <a:r>
              <a:rPr lang="en-US" dirty="0" smtClean="0"/>
              <a:t>apparatus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6846" y="5954753"/>
            <a:ext cx="1067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</a:t>
            </a:r>
            <a:r>
              <a:rPr lang="en-US" i="1" dirty="0"/>
              <a:t>. S. Bulanov</a:t>
            </a:r>
            <a:r>
              <a:rPr lang="en-US" i="1" dirty="0" smtClean="0"/>
              <a:t>, et al. “</a:t>
            </a:r>
            <a:r>
              <a:rPr lang="en-US" b="1" i="1" dirty="0"/>
              <a:t>Accelerating </a:t>
            </a:r>
            <a:r>
              <a:rPr lang="en-US" b="1" i="1" dirty="0" err="1"/>
              <a:t>monoenergetic</a:t>
            </a:r>
            <a:r>
              <a:rPr lang="en-US" b="1" i="1" dirty="0"/>
              <a:t> protons from ultrathin foils </a:t>
            </a:r>
            <a:r>
              <a:rPr lang="en-US" b="1" i="1" dirty="0" smtClean="0"/>
              <a:t>by flat-top </a:t>
            </a:r>
            <a:r>
              <a:rPr lang="en-US" b="1" i="1" dirty="0"/>
              <a:t>laser pulses in the </a:t>
            </a:r>
            <a:r>
              <a:rPr lang="en-US" b="1" i="1" dirty="0" smtClean="0"/>
              <a:t> directed-coulomb-explosion </a:t>
            </a:r>
            <a:r>
              <a:rPr lang="en-US" b="1" i="1" dirty="0"/>
              <a:t>regime</a:t>
            </a:r>
            <a:r>
              <a:rPr lang="en-US" i="1" dirty="0" smtClean="0"/>
              <a:t>,” Phys</a:t>
            </a:r>
            <a:r>
              <a:rPr lang="en-US" i="1" dirty="0"/>
              <a:t>. Rev. E, vol. 78, p. 026412, Aug 2008</a:t>
            </a:r>
            <a:r>
              <a:rPr lang="en-US" i="1" dirty="0" smtClean="0"/>
              <a:t>.</a:t>
            </a:r>
            <a:endParaRPr lang="en-US" i="1" dirty="0"/>
          </a:p>
        </p:txBody>
      </p:sp>
      <p:cxnSp>
        <p:nvCxnSpPr>
          <p:cNvPr id="39" name="Straight Connector 38"/>
          <p:cNvCxnSpPr>
            <a:stCxn id="36" idx="1"/>
            <a:endCxn id="36" idx="1"/>
          </p:cNvCxnSpPr>
          <p:nvPr/>
        </p:nvCxnSpPr>
        <p:spPr>
          <a:xfrm>
            <a:off x="654544" y="57443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36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Insitu</a:t>
            </a:r>
            <a:r>
              <a:rPr lang="en-US" dirty="0" smtClean="0"/>
              <a:t> Vis and </a:t>
            </a:r>
            <a:r>
              <a:rPr lang="en-US" dirty="0" smtClean="0"/>
              <a:t>Analysis of Ion Beam </a:t>
            </a:r>
            <a:r>
              <a:rPr lang="en-US" dirty="0" err="1" smtClean="0"/>
              <a:t>Accelerater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5439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2D simulations are often used in theoretical development</a:t>
            </a:r>
          </a:p>
          <a:p>
            <a:pPr lvl="1"/>
            <a:r>
              <a:rPr lang="en-US" dirty="0" smtClean="0"/>
              <a:t>computational costs are low</a:t>
            </a:r>
          </a:p>
          <a:p>
            <a:pPr lvl="1"/>
            <a:r>
              <a:rPr lang="en-US" dirty="0" smtClean="0"/>
              <a:t>2D datasets are small</a:t>
            </a:r>
          </a:p>
          <a:p>
            <a:pPr lvl="1"/>
            <a:r>
              <a:rPr lang="en-US" dirty="0" smtClean="0"/>
              <a:t>easy to analyze on a workstation using familiar tools</a:t>
            </a:r>
          </a:p>
          <a:p>
            <a:r>
              <a:rPr lang="en-US" dirty="0" smtClean="0"/>
              <a:t>3D simulations more accurately model the situation</a:t>
            </a:r>
          </a:p>
          <a:p>
            <a:pPr lvl="1"/>
            <a:r>
              <a:rPr lang="en-US" dirty="0" smtClean="0"/>
              <a:t>very computationally expensive</a:t>
            </a:r>
          </a:p>
          <a:p>
            <a:pPr lvl="1"/>
            <a:r>
              <a:rPr lang="en-US" dirty="0" smtClean="0"/>
              <a:t>very large datasets are produced</a:t>
            </a:r>
          </a:p>
          <a:p>
            <a:pPr lvl="1"/>
            <a:r>
              <a:rPr lang="en-US" dirty="0" smtClean="0"/>
              <a:t>analysis is challenging, need parallel vis tools, and supercomputing</a:t>
            </a:r>
          </a:p>
          <a:p>
            <a:pPr marL="0" indent="0">
              <a:buNone/>
            </a:pPr>
            <a:r>
              <a:rPr lang="en-US" b="1" dirty="0"/>
              <a:t>Are 2D simulations of the ion beam accelerator good enough?</a:t>
            </a:r>
          </a:p>
          <a:p>
            <a:endParaRPr lang="en-US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20585" y="5843240"/>
            <a:ext cx="1052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O. </a:t>
            </a:r>
            <a:r>
              <a:rPr lang="en-US" i="1" dirty="0" err="1"/>
              <a:t>Rubel</a:t>
            </a:r>
            <a:r>
              <a:rPr lang="en-US" i="1" dirty="0"/>
              <a:t> et al,  “</a:t>
            </a:r>
            <a:r>
              <a:rPr lang="en-US" b="1" i="1" dirty="0"/>
              <a:t>In situ Visualization and Analysis of Ion Accelerator Simulations using Warp and </a:t>
            </a:r>
            <a:r>
              <a:rPr lang="en-US" b="1" i="1" dirty="0" err="1"/>
              <a:t>VisIt</a:t>
            </a:r>
            <a:r>
              <a:rPr lang="en-US" i="1" dirty="0"/>
              <a:t>”, IEEE CG&amp;A, SPECIAL ISSUE ON HIGH PERFORMANCE VISUALIZATION AND ANALYSIS, SEPTEMBER 2015 (submitted)</a:t>
            </a:r>
          </a:p>
        </p:txBody>
      </p:sp>
    </p:spTree>
    <p:extLst>
      <p:ext uri="{BB962C8B-B14F-4D97-AF65-F5344CB8AC3E}">
        <p14:creationId xmlns:p14="http://schemas.microsoft.com/office/powerpoint/2010/main" val="187992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Visualization: </a:t>
            </a:r>
            <a:r>
              <a:rPr lang="en-US" dirty="0" err="1" smtClean="0"/>
              <a:t>Iso</a:t>
            </a:r>
            <a:r>
              <a:rPr lang="en-US" dirty="0" smtClean="0"/>
              <a:t>-surfaces</a:t>
            </a:r>
            <a:endParaRPr lang="en-US" dirty="0"/>
          </a:p>
        </p:txBody>
      </p:sp>
      <p:sp>
        <p:nvSpPr>
          <p:cNvPr id="4" name="AutoShape 2" descr="imap://bloring%40lbl%2Egov@imap.gmail.com:993/fetch%3EUID%3E/INBOX%3E110372?part=1.2&amp;type=image/png&amp;filename=tes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CPE-iso-ke-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8018" y="2285798"/>
            <a:ext cx="4775200" cy="322326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CPE-iso-den-3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1948" y="2285798"/>
            <a:ext cx="4775202" cy="3223262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470415" y="1828801"/>
            <a:ext cx="43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Particle Density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406484" y="1828802"/>
            <a:ext cx="43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Kinetic Energy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05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5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Analysis: Compare 3D and 2D simulation</a:t>
            </a:r>
            <a:endParaRPr lang="en-US" dirty="0"/>
          </a:p>
        </p:txBody>
      </p:sp>
      <p:sp>
        <p:nvSpPr>
          <p:cNvPr id="4" name="AutoShape 2" descr="imap://bloring%40lbl%2Egov@imap.gmail.com:993/fetch%3EUID%3E/INBOX%3E110372?part=1.2&amp;type=image/png&amp;filename=tes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cpe-ke-2d-vs-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375" y="1930044"/>
            <a:ext cx="11271250" cy="3522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69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2D simulations </a:t>
            </a:r>
            <a:r>
              <a:rPr lang="en-US" dirty="0" smtClean="0"/>
              <a:t>good </a:t>
            </a:r>
            <a:r>
              <a:rPr lang="en-US" dirty="0"/>
              <a:t>enough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4836448"/>
            <a:ext cx="105156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 3D higher energies are reached,  the beam propagates faster and further over the same time period. 2D is qualitatively similar.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10" y="1669157"/>
            <a:ext cx="10058400" cy="314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insitu</a:t>
            </a:r>
            <a:r>
              <a:rPr lang="en-US" dirty="0" smtClean="0"/>
              <a:t>? What are the challenges?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030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increase temporal resolution and at the same time realize I/O reduction</a:t>
            </a:r>
          </a:p>
          <a:p>
            <a:r>
              <a:rPr lang="en-US" dirty="0" smtClean="0"/>
              <a:t>rendering, reduces problem sized data to image sized data</a:t>
            </a:r>
          </a:p>
          <a:p>
            <a:pPr lvl="1"/>
            <a:r>
              <a:rPr lang="en-US" dirty="0" smtClean="0"/>
              <a:t>fast, small, serial I/O, doesn’t impact file system.</a:t>
            </a:r>
          </a:p>
          <a:p>
            <a:pPr lvl="1"/>
            <a:r>
              <a:rPr lang="en-US" dirty="0" smtClean="0"/>
              <a:t>but hard to get it right without a lot fiddling and fine tuning</a:t>
            </a:r>
          </a:p>
          <a:p>
            <a:r>
              <a:rPr lang="en-US" dirty="0" smtClean="0"/>
              <a:t>“extracts”, derived quantities, reduced geometry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focused analysis, do exactly what you need, write exactly what you need</a:t>
            </a:r>
            <a:endParaRPr lang="en-US" dirty="0"/>
          </a:p>
          <a:p>
            <a:pPr lvl="1"/>
            <a:r>
              <a:rPr lang="en-US" dirty="0" smtClean="0"/>
              <a:t>often smaller, but not always</a:t>
            </a:r>
          </a:p>
          <a:p>
            <a:pPr lvl="1"/>
            <a:r>
              <a:rPr lang="en-US" dirty="0" smtClean="0"/>
              <a:t>different I/O properties than simulation itself</a:t>
            </a:r>
          </a:p>
          <a:p>
            <a:pPr lvl="1"/>
            <a:r>
              <a:rPr lang="en-US" dirty="0" smtClean="0"/>
              <a:t>render it later, so you can get the best result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4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62" y="1925469"/>
            <a:ext cx="4518454" cy="33888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we do?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6" y="1925469"/>
            <a:ext cx="4518454" cy="338884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67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1022</Words>
  <Application>Microsoft Office PowerPoint</Application>
  <PresentationFormat>Widescreen</PresentationFormat>
  <Paragraphs>124</Paragraphs>
  <Slides>14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In situ Visualization and Analysis of Ion Accelerator Simulations using Warp and VisIt</vt:lpstr>
      <vt:lpstr>WarpIV</vt:lpstr>
      <vt:lpstr>Emerging Science: Ion beam acceleration</vt:lpstr>
      <vt:lpstr>Insitu Vis and Analysis of Ion Beam Accelerater</vt:lpstr>
      <vt:lpstr>Visualization: Iso-surfaces</vt:lpstr>
      <vt:lpstr>Analysis: Compare 3D and 2D simulation</vt:lpstr>
      <vt:lpstr>Are 2D simulations good enough?</vt:lpstr>
      <vt:lpstr>Why insitu? What are the challenges?</vt:lpstr>
      <vt:lpstr>How did we do?</vt:lpstr>
      <vt:lpstr>What about I/O?</vt:lpstr>
      <vt:lpstr>Rendering performance is critical insitu</vt:lpstr>
      <vt:lpstr>Rendering improvements for VisIt &amp; libsim</vt:lpstr>
      <vt:lpstr>Testing the improvment</vt:lpstr>
      <vt:lpstr>The result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WarpIV Insitu Use Case</dc:title>
  <dc:creator>burlen</dc:creator>
  <cp:lastModifiedBy>burlen</cp:lastModifiedBy>
  <cp:revision>34</cp:revision>
  <dcterms:created xsi:type="dcterms:W3CDTF">2015-10-22T18:40:46Z</dcterms:created>
  <dcterms:modified xsi:type="dcterms:W3CDTF">2015-10-23T23:25:17Z</dcterms:modified>
</cp:coreProperties>
</file>